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146847999" r:id="rId2"/>
    <p:sldId id="2146848241" r:id="rId3"/>
    <p:sldId id="2146848242" r:id="rId4"/>
    <p:sldId id="2146848243" r:id="rId5"/>
    <p:sldId id="2146848246" r:id="rId6"/>
  </p:sldIdLst>
  <p:sldSz cx="12192000" cy="6858000"/>
  <p:notesSz cx="6858000" cy="9144000"/>
  <p:custShowLst>
    <p:custShow name="Custom Show 1" id="0">
      <p:sldLst>
        <p:sld r:id="rId2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hul kumar" userId="32f1f7d4cb833e73" providerId="LiveId" clId="{0F224E60-C278-4D06-890D-79198AA07095}"/>
    <pc:docChg chg="undo custSel addSld delSld modSld">
      <pc:chgData name="Rahul kumar" userId="32f1f7d4cb833e73" providerId="LiveId" clId="{0F224E60-C278-4D06-890D-79198AA07095}" dt="2021-06-13T11:52:47.421" v="55" actId="21"/>
      <pc:docMkLst>
        <pc:docMk/>
      </pc:docMkLst>
      <pc:sldChg chg="delSp">
        <pc:chgData name="Rahul kumar" userId="32f1f7d4cb833e73" providerId="LiveId" clId="{0F224E60-C278-4D06-890D-79198AA07095}" dt="2021-06-13T11:44:42.857" v="0"/>
        <pc:sldMkLst>
          <pc:docMk/>
          <pc:sldMk cId="2268172562" sldId="2146848243"/>
        </pc:sldMkLst>
        <pc:picChg chg="del">
          <ac:chgData name="Rahul kumar" userId="32f1f7d4cb833e73" providerId="LiveId" clId="{0F224E60-C278-4D06-890D-79198AA07095}" dt="2021-06-13T11:44:42.857" v="0"/>
          <ac:picMkLst>
            <pc:docMk/>
            <pc:sldMk cId="2268172562" sldId="2146848243"/>
            <ac:picMk id="2" creationId="{73062834-0F12-4EAA-9CFC-3C512B27F489}"/>
          </ac:picMkLst>
        </pc:picChg>
      </pc:sldChg>
      <pc:sldChg chg="new del">
        <pc:chgData name="Rahul kumar" userId="32f1f7d4cb833e73" providerId="LiveId" clId="{0F224E60-C278-4D06-890D-79198AA07095}" dt="2021-06-13T11:45:07.346" v="4" actId="2696"/>
        <pc:sldMkLst>
          <pc:docMk/>
          <pc:sldMk cId="3945145698" sldId="2146848244"/>
        </pc:sldMkLst>
      </pc:sldChg>
      <pc:sldChg chg="new del">
        <pc:chgData name="Rahul kumar" userId="32f1f7d4cb833e73" providerId="LiveId" clId="{0F224E60-C278-4D06-890D-79198AA07095}" dt="2021-06-13T11:45:09.426" v="5" actId="2696"/>
        <pc:sldMkLst>
          <pc:docMk/>
          <pc:sldMk cId="3180328668" sldId="2146848245"/>
        </pc:sldMkLst>
      </pc:sldChg>
      <pc:sldChg chg="addSp delSp modSp add mod delAnim">
        <pc:chgData name="Rahul kumar" userId="32f1f7d4cb833e73" providerId="LiveId" clId="{0F224E60-C278-4D06-890D-79198AA07095}" dt="2021-06-13T11:52:47.421" v="55" actId="21"/>
        <pc:sldMkLst>
          <pc:docMk/>
          <pc:sldMk cId="2230434137" sldId="2146848246"/>
        </pc:sldMkLst>
        <pc:spChg chg="del mod">
          <ac:chgData name="Rahul kumar" userId="32f1f7d4cb833e73" providerId="LiveId" clId="{0F224E60-C278-4D06-890D-79198AA07095}" dt="2021-06-13T11:45:31.772" v="10" actId="21"/>
          <ac:spMkLst>
            <pc:docMk/>
            <pc:sldMk cId="2230434137" sldId="2146848246"/>
            <ac:spMk id="5" creationId="{9765BCEA-0529-4DE7-9C58-E027B79D8F9B}"/>
          </ac:spMkLst>
        </pc:spChg>
        <pc:spChg chg="del">
          <ac:chgData name="Rahul kumar" userId="32f1f7d4cb833e73" providerId="LiveId" clId="{0F224E60-C278-4D06-890D-79198AA07095}" dt="2021-06-13T11:45:35.898" v="11" actId="21"/>
          <ac:spMkLst>
            <pc:docMk/>
            <pc:sldMk cId="2230434137" sldId="2146848246"/>
            <ac:spMk id="6" creationId="{D63CD6E6-8B4E-4E88-9390-283A933644DE}"/>
          </ac:spMkLst>
        </pc:spChg>
        <pc:spChg chg="del mod">
          <ac:chgData name="Rahul kumar" userId="32f1f7d4cb833e73" providerId="LiveId" clId="{0F224E60-C278-4D06-890D-79198AA07095}" dt="2021-06-13T11:48:18.091" v="50" actId="21"/>
          <ac:spMkLst>
            <pc:docMk/>
            <pc:sldMk cId="2230434137" sldId="2146848246"/>
            <ac:spMk id="67" creationId="{05C9C61E-5D27-462E-B499-52031B10B70D}"/>
          </ac:spMkLst>
        </pc:spChg>
        <pc:picChg chg="add mod">
          <ac:chgData name="Rahul kumar" userId="32f1f7d4cb833e73" providerId="LiveId" clId="{0F224E60-C278-4D06-890D-79198AA07095}" dt="2021-06-13T11:49:06.128" v="54" actId="1440"/>
          <ac:picMkLst>
            <pc:docMk/>
            <pc:sldMk cId="2230434137" sldId="2146848246"/>
            <ac:picMk id="3" creationId="{06BB34C8-3AB2-4DD0-AEAB-91761CC04622}"/>
          </ac:picMkLst>
        </pc:picChg>
        <pc:picChg chg="add del">
          <ac:chgData name="Rahul kumar" userId="32f1f7d4cb833e73" providerId="LiveId" clId="{0F224E60-C278-4D06-890D-79198AA07095}" dt="2021-06-13T11:48:41.307" v="53" actId="21"/>
          <ac:picMkLst>
            <pc:docMk/>
            <pc:sldMk cId="2230434137" sldId="2146848246"/>
            <ac:picMk id="4" creationId="{2478308C-26B3-48D8-A8F5-7DA18AA2FCB2}"/>
          </ac:picMkLst>
        </pc:picChg>
        <pc:picChg chg="del">
          <ac:chgData name="Rahul kumar" userId="32f1f7d4cb833e73" providerId="LiveId" clId="{0F224E60-C278-4D06-890D-79198AA07095}" dt="2021-06-13T11:45:13.593" v="6" actId="478"/>
          <ac:picMkLst>
            <pc:docMk/>
            <pc:sldMk cId="2230434137" sldId="2146848246"/>
            <ac:picMk id="9" creationId="{8DA30726-156B-4C9C-8179-00B5A936B5BA}"/>
          </ac:picMkLst>
        </pc:picChg>
        <pc:picChg chg="add del mod">
          <ac:chgData name="Rahul kumar" userId="32f1f7d4cb833e73" providerId="LiveId" clId="{0F224E60-C278-4D06-890D-79198AA07095}" dt="2021-06-13T11:46:39.118" v="39" actId="1076"/>
          <ac:picMkLst>
            <pc:docMk/>
            <pc:sldMk cId="2230434137" sldId="2146848246"/>
            <ac:picMk id="47" creationId="{FFC259D0-5827-4D3D-87D1-20CE42828586}"/>
          </ac:picMkLst>
        </pc:picChg>
        <pc:cxnChg chg="del">
          <ac:chgData name="Rahul kumar" userId="32f1f7d4cb833e73" providerId="LiveId" clId="{0F224E60-C278-4D06-890D-79198AA07095}" dt="2021-06-13T11:52:47.421" v="55" actId="21"/>
          <ac:cxnSpMkLst>
            <pc:docMk/>
            <pc:sldMk cId="2230434137" sldId="2146848246"/>
            <ac:cxnSpMk id="81" creationId="{8777A28C-767D-4337-9ACD-B6046BC83B8E}"/>
          </ac:cxnSpMkLst>
        </pc:cxnChg>
      </pc:sldChg>
    </pc:docChg>
  </pc:docChgLst>
</pc:chgInfo>
</file>

<file path=ppt/media/image1.jpeg>
</file>

<file path=ppt/media/image2.png>
</file>

<file path=ppt/media/image3.jp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E34C8-40F0-4A18-B3CC-4A8FB3CF849B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AE35D7-A8F3-43FD-86E3-DC50F96A3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17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68866-EE19-4F86-8B3F-449A0F1B13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7337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68866-EE19-4F86-8B3F-449A0F1B13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86834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68866-EE19-4F86-8B3F-449A0F1B13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4903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68866-EE19-4F86-8B3F-449A0F1B13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3977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68866-EE19-4F86-8B3F-449A0F1B13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88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8342A-09A0-47F5-932F-A0B7CF20F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7983E0-D47F-4BBA-BD02-9BF6C651C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2D4BF-4ADB-4584-AFE4-630E70BC1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AE962-3A42-4965-BC8A-93669F28B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81768-F838-469B-B428-52F4B9C1B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78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BA275-2A4D-4101-9817-0B938103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73D09-2125-4901-AC2D-ECA1BA3670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7AAB37-636C-4621-B229-19023DAE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5CD40-C890-4C8D-8E38-B0277E17E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0FB9F-D148-4144-A355-E200ED96D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2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9972B9-1F41-45C7-8861-695C09830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E872A-77EA-42DC-BEA7-C43D2076B2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AD60B-4BFB-4936-9F9E-04168D660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A90EA-48F7-4DF2-A5A1-D8DA8725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6B16F-7776-4147-8E5D-06EEA083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86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EA9C5-1868-4C02-999C-212E11C32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DEDE8-EFDA-4D60-8D59-4234C7788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28A8E-2091-4640-AEE1-154756FE4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C5A558-D355-4F97-8DAB-0ECF5DD1A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80565-FD82-4A70-B83A-51F5F1AED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45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DC204-23DC-4969-B1D0-982B90285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40EAA-B010-42A6-A649-47A5EE24C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45D20-7C94-481F-9076-C46B556DE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16EA2-DFCB-480E-B199-049E5CCF1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8CEAF-DA45-4B81-92A1-9B360EE4F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40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D370E-4936-4380-850C-0FA8D038F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11EE-A869-4291-B635-CA8334D024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BA700E-327B-409A-87DC-C964D3551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EC701-3438-48D8-B9D3-30B512A91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C1168-A0EE-4C69-A101-7187FA40B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3F172-EA1F-4306-8C37-96886D5DF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1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E262-AA0E-4369-A828-F634C4615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5CF233-5047-48AF-AE79-C629E7D62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23045-46A7-48FD-BAE1-44ABFA627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BE05D-1E64-4395-AC3C-CE8AC0ADD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5BD316-D1E3-48F1-8852-34217CFEFA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34E381-C5FF-4B3D-8F89-80887D962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04C7BD-68FB-48E3-BAAA-3829F6690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17482A-52A4-4CB2-B0CE-E2B58AB6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84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F773-91B9-44B5-ACE4-4C179A5B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0F41B6-A98B-4D0B-81B4-92264F17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2B0AAF-9BDC-49D8-B63A-3098A568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2D62B3-1D1A-459D-A449-6DFE6352B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47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5B49C2-63EC-4958-92CA-99E71C315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DF52FE-2909-4B35-9A94-0C9196D32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0F60E2-170E-4577-B4DA-2BD268BEA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20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582FD-CC0F-40E5-BE9E-3541B9145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88D15-C79B-4C63-B96E-48DF108DF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51E6E-8BC9-4242-8ACC-D8BD70A20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4A6EAE-05E7-4B93-B6AC-2AFE4E82D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4C6F0F-993C-4A25-876F-1FBAA67C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ED082-A059-4F91-AAC1-7F6193A08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152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BE71-59B6-4440-B983-B0EFD53E4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D97627-8F2E-4FC8-885E-0ADCAEE11A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A0962-86B0-4F15-96EB-66885FE24A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59623-E53F-46D5-B569-95610F21A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B2046-9704-41BE-958F-615E37F03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E7B51-3739-4716-9B57-A11C40A2F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50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667561-7AA5-46BC-9C46-1F7F471EF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283F8C-3F19-4404-9F5F-7AC506CFF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2C546-7C6E-434A-A37D-1694EEF90C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62B31-2D65-4930-BDB4-C7F435879942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39CF5-5AED-49AB-8A5D-A302964554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D3436-14C5-429E-84B5-B65B681294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AFED6-BF98-4713-AC10-4BE7308E3B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4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Background pattern&#10;&#10;Description automatically generated">
            <a:extLst>
              <a:ext uri="{FF2B5EF4-FFF2-40B4-BE49-F238E27FC236}">
                <a16:creationId xmlns:a16="http://schemas.microsoft.com/office/drawing/2014/main" id="{FFC259D0-5827-4D3D-87D1-20CE428285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" y="-308741"/>
            <a:ext cx="12252960" cy="7166741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05C9C61E-5D27-462E-B499-52031B10B70D}"/>
              </a:ext>
            </a:extLst>
          </p:cNvPr>
          <p:cNvSpPr/>
          <p:nvPr/>
        </p:nvSpPr>
        <p:spPr>
          <a:xfrm>
            <a:off x="1610686" y="1487070"/>
            <a:ext cx="9211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 pitchFamily="34" charset="0"/>
                <a:ea typeface="+mn-ea"/>
                <a:cs typeface="+mn-cs"/>
              </a:rPr>
              <a:t>Effective Missing Data</a:t>
            </a:r>
            <a:r>
              <a:rPr lang="en-US" sz="3600" dirty="0">
                <a:solidFill>
                  <a:prstClr val="white"/>
                </a:solidFill>
                <a:latin typeface="Graphik" panose="020B0503030202060203" pitchFamily="34" charset="0"/>
              </a:rPr>
              <a:t> </a:t>
            </a: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 panose="020B0503030202060203" pitchFamily="34" charset="0"/>
                <a:ea typeface="+mn-ea"/>
                <a:cs typeface="+mn-cs"/>
              </a:rPr>
              <a:t>Prediction for Collaborative Filtering</a:t>
            </a:r>
            <a:endParaRPr kumimoji="0" lang="en-IN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phik" panose="020B0503030202060203" pitchFamily="34" charset="0"/>
              <a:ea typeface="+mn-ea"/>
              <a:cs typeface="+mn-cs"/>
            </a:endParaRP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777A28C-767D-4337-9ACD-B6046BC83B8E}"/>
              </a:ext>
            </a:extLst>
          </p:cNvPr>
          <p:cNvCxnSpPr/>
          <p:nvPr/>
        </p:nvCxnSpPr>
        <p:spPr>
          <a:xfrm>
            <a:off x="1382613" y="6377851"/>
            <a:ext cx="0" cy="28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9765BCEA-0529-4DE7-9C58-E027B79D8F9B}"/>
              </a:ext>
            </a:extLst>
          </p:cNvPr>
          <p:cNvSpPr/>
          <p:nvPr/>
        </p:nvSpPr>
        <p:spPr>
          <a:xfrm>
            <a:off x="1490444" y="3631993"/>
            <a:ext cx="921111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600" b="0" i="0" u="none" strike="noStrike" baseline="0" dirty="0">
                <a:solidFill>
                  <a:schemeClr val="bg1"/>
                </a:solidFill>
                <a:latin typeface="CIDFont+F4"/>
              </a:rPr>
              <a:t>Rahul Kumar</a:t>
            </a:r>
          </a:p>
          <a:p>
            <a:pPr algn="ctr"/>
            <a:r>
              <a:rPr lang="en-US" sz="1600" b="0" i="0" u="none" strike="noStrike" baseline="0" dirty="0">
                <a:solidFill>
                  <a:schemeClr val="bg1"/>
                </a:solidFill>
                <a:latin typeface="CIDFont+F4"/>
              </a:rPr>
              <a:t>Royal Melbourne Institute of Technology, Melbourne</a:t>
            </a:r>
          </a:p>
          <a:p>
            <a:pPr algn="ctr"/>
            <a:r>
              <a:rPr lang="en-IN" sz="1600" b="0" i="0" u="none" strike="noStrike" baseline="0" dirty="0">
                <a:solidFill>
                  <a:schemeClr val="bg1"/>
                </a:solidFill>
                <a:latin typeface="CIDFont+F5"/>
              </a:rPr>
              <a:t>s3802846@student.rmit.edu.au</a:t>
            </a:r>
          </a:p>
          <a:p>
            <a:pPr algn="ctr"/>
            <a:r>
              <a:rPr lang="en-IN" sz="1600" dirty="0">
                <a:solidFill>
                  <a:schemeClr val="bg1"/>
                </a:solidFill>
                <a:latin typeface="CIDFont+F4"/>
              </a:rPr>
              <a:t>June</a:t>
            </a:r>
            <a:r>
              <a:rPr lang="en-IN" sz="1600" b="0" i="0" u="none" strike="noStrike" baseline="0" dirty="0">
                <a:solidFill>
                  <a:schemeClr val="bg1"/>
                </a:solidFill>
                <a:latin typeface="CIDFont+F4"/>
              </a:rPr>
              <a:t> 13, 2021</a:t>
            </a:r>
            <a:endParaRPr kumimoji="0" lang="en-IN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raphik" panose="020B0503030202060203" pitchFamily="34" charset="0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3CD6E6-8B4E-4E88-9390-283A933644DE}"/>
              </a:ext>
            </a:extLst>
          </p:cNvPr>
          <p:cNvSpPr/>
          <p:nvPr/>
        </p:nvSpPr>
        <p:spPr>
          <a:xfrm>
            <a:off x="6912528" y="5863522"/>
            <a:ext cx="52794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CMTI12"/>
              </a:rPr>
              <a:t>I certify that this is all my own original work. If I took any parts from</a:t>
            </a: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CMTI12"/>
              </a:rPr>
              <a:t>elsewhere, then they were non-essential parts of the assignment, and they</a:t>
            </a:r>
          </a:p>
          <a:p>
            <a:r>
              <a:rPr lang="en-US" sz="1200" b="0" i="0" u="none" strike="noStrike" baseline="0" dirty="0">
                <a:solidFill>
                  <a:schemeClr val="bg1"/>
                </a:solidFill>
                <a:latin typeface="CMTI12"/>
              </a:rPr>
              <a:t>are clearly attributed in our submission. I will show I agree to this honor</a:t>
            </a:r>
          </a:p>
          <a:p>
            <a:r>
              <a:rPr lang="en-IN" sz="1200" b="0" i="0" u="none" strike="noStrike" baseline="0" dirty="0">
                <a:solidFill>
                  <a:schemeClr val="bg1"/>
                </a:solidFill>
                <a:latin typeface="CMTI12"/>
              </a:rPr>
              <a:t>code by typing “Yes":</a:t>
            </a:r>
            <a:r>
              <a:rPr lang="en-US" sz="1200" b="1" i="0" u="none" strike="noStrike" baseline="0" dirty="0">
                <a:solidFill>
                  <a:schemeClr val="bg1"/>
                </a:solidFill>
                <a:latin typeface="CIDFont+F3"/>
              </a:rPr>
              <a:t>Yes</a:t>
            </a:r>
            <a:endParaRPr kumimoji="0" lang="en-IN" sz="1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raphik" panose="020B0503030202060203" pitchFamily="34" charset="0"/>
              <a:ea typeface="+mn-ea"/>
              <a:cs typeface="+mn-cs"/>
            </a:endParaRP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A30726-156B-4C9C-8179-00B5A936B5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96755" y="32188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35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9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Background pattern&#10;&#10;Description automatically generated">
            <a:extLst>
              <a:ext uri="{FF2B5EF4-FFF2-40B4-BE49-F238E27FC236}">
                <a16:creationId xmlns:a16="http://schemas.microsoft.com/office/drawing/2014/main" id="{9E41C14B-2A4F-4E79-A699-1152AFD78C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90" y="-308741"/>
            <a:ext cx="12252960" cy="7166741"/>
          </a:xfrm>
          <a:prstGeom prst="rect">
            <a:avLst/>
          </a:prstGeom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777A28C-767D-4337-9ACD-B6046BC83B8E}"/>
              </a:ext>
            </a:extLst>
          </p:cNvPr>
          <p:cNvCxnSpPr/>
          <p:nvPr/>
        </p:nvCxnSpPr>
        <p:spPr>
          <a:xfrm>
            <a:off x="1382613" y="6377851"/>
            <a:ext cx="0" cy="28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1D46261-A75A-479F-88D0-39DF36AA3B4F}"/>
              </a:ext>
            </a:extLst>
          </p:cNvPr>
          <p:cNvGrpSpPr/>
          <p:nvPr/>
        </p:nvGrpSpPr>
        <p:grpSpPr>
          <a:xfrm>
            <a:off x="569383" y="55250"/>
            <a:ext cx="11393628" cy="917619"/>
            <a:chOff x="831155" y="807324"/>
            <a:chExt cx="11342652" cy="1016086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C0092E55-9F58-4318-90D3-898F518E2F60}"/>
                </a:ext>
              </a:extLst>
            </p:cNvPr>
            <p:cNvSpPr/>
            <p:nvPr/>
          </p:nvSpPr>
          <p:spPr>
            <a:xfrm>
              <a:off x="1110051" y="877634"/>
              <a:ext cx="11063756" cy="945776"/>
            </a:xfrm>
            <a:prstGeom prst="roundRect">
              <a:avLst>
                <a:gd name="adj" fmla="val 1311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8F8ACBB-56D2-47BE-92A1-50CC78A9DA9E}"/>
                </a:ext>
              </a:extLst>
            </p:cNvPr>
            <p:cNvSpPr/>
            <p:nvPr/>
          </p:nvSpPr>
          <p:spPr>
            <a:xfrm>
              <a:off x="1110051" y="807324"/>
              <a:ext cx="10923312" cy="923907"/>
            </a:xfrm>
            <a:prstGeom prst="roundRect">
              <a:avLst>
                <a:gd name="adj" fmla="val 1212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>
                <a:defRPr/>
              </a:pPr>
              <a:endParaRPr lang="en-US" sz="1600" b="1" dirty="0">
                <a:solidFill>
                  <a:schemeClr val="tx1"/>
                </a:solidFill>
                <a:latin typeface="Graphik"/>
              </a:endParaRPr>
            </a:p>
            <a:p>
              <a:pPr lvl="0">
                <a:defRPr/>
              </a:pPr>
              <a:r>
                <a:rPr lang="en-US" sz="1600" b="1" dirty="0">
                  <a:solidFill>
                    <a:schemeClr val="tx1"/>
                  </a:solidFill>
                  <a:latin typeface="Graphik"/>
                </a:rPr>
                <a:t>Explain how the solution in the provided report predicts the missing values in the Collaborative Filtering by using your own language clearly and completely.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7B7C47A-162F-4CCA-9AA9-CE807666E49E}"/>
                </a:ext>
              </a:extLst>
            </p:cNvPr>
            <p:cNvSpPr/>
            <p:nvPr/>
          </p:nvSpPr>
          <p:spPr>
            <a:xfrm>
              <a:off x="831155" y="941559"/>
              <a:ext cx="10687436" cy="4089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65" name="Text Placeholder 13">
            <a:extLst>
              <a:ext uri="{FF2B5EF4-FFF2-40B4-BE49-F238E27FC236}">
                <a16:creationId xmlns:a16="http://schemas.microsoft.com/office/drawing/2014/main" id="{BE9794C2-BC28-4B06-B84A-8206AF214941}"/>
              </a:ext>
            </a:extLst>
          </p:cNvPr>
          <p:cNvSpPr txBox="1">
            <a:spLocks/>
          </p:cNvSpPr>
          <p:nvPr/>
        </p:nvSpPr>
        <p:spPr>
          <a:xfrm>
            <a:off x="29644" y="199752"/>
            <a:ext cx="785777" cy="724438"/>
          </a:xfrm>
          <a:prstGeom prst="rect">
            <a:avLst/>
          </a:prstGeom>
          <a:ln w="25400">
            <a:noFill/>
          </a:ln>
        </p:spPr>
        <p:txBody>
          <a:bodyPr vert="horz" lIns="0" tIns="0" rIns="0" bIns="0" rtlCol="0" anchor="ctr" anchorCtr="0">
            <a:normAutofit fontScale="85000" lnSpcReduction="10000"/>
          </a:bodyPr>
          <a:lstStyle>
            <a:defPPr>
              <a:defRPr lang="en-US"/>
            </a:defPPr>
            <a:lvl1pPr marR="0" lvl="0" indent="0" defTabSz="914377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399" b="1" i="0" u="none" strike="noStrike" cap="none" spc="0" normalizeH="0" baseline="0">
                <a:ln>
                  <a:noFill/>
                </a:ln>
                <a:solidFill>
                  <a:srgbClr val="BD001D"/>
                </a:solidFill>
                <a:effectLst/>
                <a:uLnTx/>
                <a:uFillTx/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0" indent="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 i="0" cap="none" baseline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266700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3pPr>
            <a:lvl4pPr marL="542925" indent="-276225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4pPr>
            <a:lvl5pPr marL="809625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5pPr>
            <a:lvl6pPr marL="512750" indent="-173034" defTabSz="914377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6pPr>
            <a:lvl7pPr marL="0" indent="0" defTabSz="914377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cap="all" baseline="0">
                <a:latin typeface="+mj-lt"/>
              </a:defRPr>
            </a:lvl7pPr>
            <a:lvl8pPr marL="0" indent="0" defTabSz="914377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baseline="0"/>
            </a:lvl8pPr>
            <a:lvl9pPr marL="0" indent="0" defTabSz="914377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/>
            </a:lvl9pPr>
          </a:lstStyle>
          <a:p>
            <a:pPr>
              <a:defRPr/>
            </a:pPr>
            <a:r>
              <a:rPr lang="en-US" dirty="0">
                <a:solidFill>
                  <a:srgbClr val="92D050"/>
                </a:solidFill>
              </a:rPr>
              <a:t>01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D27B251-C4E4-45B4-8E6D-553CA969A290}"/>
              </a:ext>
            </a:extLst>
          </p:cNvPr>
          <p:cNvSpPr/>
          <p:nvPr/>
        </p:nvSpPr>
        <p:spPr>
          <a:xfrm>
            <a:off x="257711" y="1128663"/>
            <a:ext cx="11705300" cy="5576023"/>
          </a:xfrm>
          <a:prstGeom prst="roundRect">
            <a:avLst>
              <a:gd name="adj" fmla="val 358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2880" rIns="108000" bIns="91440" rtlCol="0" anchor="t"/>
          <a:lstStyle/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The solution provided in the report have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used information of users, items or both to find out missing values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Approach taken is the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combined approach of user-based and item-based approaches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and took benefit of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correlations and item correlations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in the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user-item matrix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 user has other similar users,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then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user-based collaborative filtering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has been used to predict missing data.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item has other similar items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then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item-based collaborative filtering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has been used to predict the missing data.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 Similar neighbor selection for user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the similarity between two users is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greater than threshold value η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Similarly,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similar neighbor selection for item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the similarity between two items is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greater than threshold value θ.</a:t>
            </a:r>
          </a:p>
          <a:p>
            <a:pPr lvl="0">
              <a:defRPr/>
            </a:pPr>
            <a:endParaRPr lang="en-US" sz="1400" b="1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(u) has similar user and item (i) has similar item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then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user-item collaborative filtering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is used to predict missing values.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(u) has similar user and item (i) does not have similar item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then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collaborative filtering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to predict missing values.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(u) does not have similar user and item (i) has similar item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then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item collaborative filtering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to predict missing values.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user (u) does not have similar user and Item (i) does not similar item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then missing values are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not predicted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</p:txBody>
      </p:sp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9F0F82-676A-4088-8577-943B6E60C5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027641" y="25956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9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936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5" grpId="0"/>
      <p:bldP spid="6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Background pattern&#10;&#10;Description automatically generated">
            <a:extLst>
              <a:ext uri="{FF2B5EF4-FFF2-40B4-BE49-F238E27FC236}">
                <a16:creationId xmlns:a16="http://schemas.microsoft.com/office/drawing/2014/main" id="{9E41C14B-2A4F-4E79-A699-1152AFD78C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90" y="-308741"/>
            <a:ext cx="12252960" cy="7166741"/>
          </a:xfrm>
          <a:prstGeom prst="rect">
            <a:avLst/>
          </a:prstGeom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777A28C-767D-4337-9ACD-B6046BC83B8E}"/>
              </a:ext>
            </a:extLst>
          </p:cNvPr>
          <p:cNvCxnSpPr/>
          <p:nvPr/>
        </p:nvCxnSpPr>
        <p:spPr>
          <a:xfrm>
            <a:off x="1382613" y="6377851"/>
            <a:ext cx="0" cy="28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1D46261-A75A-479F-88D0-39DF36AA3B4F}"/>
              </a:ext>
            </a:extLst>
          </p:cNvPr>
          <p:cNvGrpSpPr/>
          <p:nvPr/>
        </p:nvGrpSpPr>
        <p:grpSpPr>
          <a:xfrm>
            <a:off x="569383" y="55250"/>
            <a:ext cx="11393628" cy="917619"/>
            <a:chOff x="831155" y="807324"/>
            <a:chExt cx="11342652" cy="1016086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C0092E55-9F58-4318-90D3-898F518E2F60}"/>
                </a:ext>
              </a:extLst>
            </p:cNvPr>
            <p:cNvSpPr/>
            <p:nvPr/>
          </p:nvSpPr>
          <p:spPr>
            <a:xfrm>
              <a:off x="1110051" y="877634"/>
              <a:ext cx="11063756" cy="945776"/>
            </a:xfrm>
            <a:prstGeom prst="roundRect">
              <a:avLst>
                <a:gd name="adj" fmla="val 1311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8F8ACBB-56D2-47BE-92A1-50CC78A9DA9E}"/>
                </a:ext>
              </a:extLst>
            </p:cNvPr>
            <p:cNvSpPr/>
            <p:nvPr/>
          </p:nvSpPr>
          <p:spPr>
            <a:xfrm>
              <a:off x="1110051" y="807324"/>
              <a:ext cx="10923312" cy="923907"/>
            </a:xfrm>
            <a:prstGeom prst="roundRect">
              <a:avLst>
                <a:gd name="adj" fmla="val 1212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  <a:p>
              <a:pPr lvl="0">
                <a:defRPr/>
              </a:pPr>
              <a:r>
                <a:rPr lang="en-US" sz="1600" b="1" dirty="0">
                  <a:solidFill>
                    <a:prstClr val="black"/>
                  </a:solidFill>
                  <a:latin typeface="Graphik"/>
                </a:rPr>
                <a:t>Explain why the solution provided in the report can tackle the missing value problem in Collaborative Filtering clearly and completely.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7B7C47A-162F-4CCA-9AA9-CE807666E49E}"/>
                </a:ext>
              </a:extLst>
            </p:cNvPr>
            <p:cNvSpPr/>
            <p:nvPr/>
          </p:nvSpPr>
          <p:spPr>
            <a:xfrm>
              <a:off x="831155" y="941559"/>
              <a:ext cx="10687436" cy="4089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" name="Text Placeholder 13">
            <a:extLst>
              <a:ext uri="{FF2B5EF4-FFF2-40B4-BE49-F238E27FC236}">
                <a16:creationId xmlns:a16="http://schemas.microsoft.com/office/drawing/2014/main" id="{BE9794C2-BC28-4B06-B84A-8206AF214941}"/>
              </a:ext>
            </a:extLst>
          </p:cNvPr>
          <p:cNvSpPr txBox="1">
            <a:spLocks/>
          </p:cNvSpPr>
          <p:nvPr/>
        </p:nvSpPr>
        <p:spPr>
          <a:xfrm>
            <a:off x="29644" y="199752"/>
            <a:ext cx="785777" cy="724438"/>
          </a:xfrm>
          <a:prstGeom prst="rect">
            <a:avLst/>
          </a:prstGeom>
          <a:ln w="25400">
            <a:noFill/>
          </a:ln>
        </p:spPr>
        <p:txBody>
          <a:bodyPr vert="horz" lIns="0" tIns="0" rIns="0" bIns="0" rtlCol="0" anchor="ctr" anchorCtr="0">
            <a:normAutofit fontScale="85000" lnSpcReduction="10000"/>
          </a:bodyPr>
          <a:lstStyle>
            <a:defPPr>
              <a:defRPr lang="en-US"/>
            </a:defPPr>
            <a:lvl1pPr marR="0" lvl="0" indent="0" defTabSz="914377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399" b="1" i="0" u="none" strike="noStrike" cap="none" spc="0" normalizeH="0" baseline="0">
                <a:ln>
                  <a:noFill/>
                </a:ln>
                <a:solidFill>
                  <a:srgbClr val="BD001D"/>
                </a:solidFill>
                <a:effectLst/>
                <a:uLnTx/>
                <a:uFillTx/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0" indent="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 i="0" cap="none" baseline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266700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3pPr>
            <a:lvl4pPr marL="542925" indent="-276225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4pPr>
            <a:lvl5pPr marL="809625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5pPr>
            <a:lvl6pPr marL="512750" indent="-173034" defTabSz="914377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6pPr>
            <a:lvl7pPr marL="0" indent="0" defTabSz="914377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cap="all" baseline="0">
                <a:latin typeface="+mj-lt"/>
              </a:defRPr>
            </a:lvl7pPr>
            <a:lvl8pPr marL="0" indent="0" defTabSz="914377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baseline="0"/>
            </a:lvl8pPr>
            <a:lvl9pPr marL="0" indent="0" defTabSz="914377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5399" b="1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D27B251-C4E4-45B4-8E6D-553CA969A290}"/>
              </a:ext>
            </a:extLst>
          </p:cNvPr>
          <p:cNvSpPr/>
          <p:nvPr/>
        </p:nvSpPr>
        <p:spPr>
          <a:xfrm>
            <a:off x="257711" y="1249217"/>
            <a:ext cx="11705300" cy="5165942"/>
          </a:xfrm>
          <a:prstGeom prst="roundRect">
            <a:avLst>
              <a:gd name="adj" fmla="val 358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2880" rIns="108000" bIns="91440" rtlCol="0" anchor="t"/>
          <a:lstStyle/>
          <a:p>
            <a:pPr lvl="0">
              <a:defRPr/>
            </a:pPr>
            <a:r>
              <a:rPr lang="en-US" sz="1600" dirty="0">
                <a:solidFill>
                  <a:prstClr val="black"/>
                </a:solidFill>
                <a:latin typeface="Graphik" panose="020B0503030202060203" pitchFamily="34" charset="0"/>
              </a:rPr>
              <a:t>Solution provided in the report can tackle most of the problems in collaborative filtering because:</a:t>
            </a:r>
          </a:p>
          <a:p>
            <a:pPr lvl="0">
              <a:defRPr/>
            </a:pPr>
            <a:endParaRPr lang="en-US" sz="16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It is using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combined approach of user-based and item-based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to predict missing values. 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Additionally,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it is removing Top-N user and item selection drawbacks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which basically relies on pre-selected K users and items resulting into a lot of dissimilar users and Items. 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Since solution mentioned in the report does not depends on Top-N user and item selection for selecting similar neighbor,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a threshold value has been introduced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which is being used to determine similar neighbor for users and items.</a:t>
            </a: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One of major flows of existing or smoothing method is that it is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trying to predict all missing values of use-item matrix 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which will bring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negative influence on the prediction of the missing data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</a:t>
            </a:r>
            <a:r>
              <a:rPr lang="en-US" sz="1400" b="1" dirty="0">
                <a:solidFill>
                  <a:prstClr val="black"/>
                </a:solidFill>
                <a:latin typeface="Graphik" panose="020B0503030202060203" pitchFamily="34" charset="0"/>
              </a:rPr>
              <a:t>To overcome this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, missing value are not precited if user(u) does not have any similar user and item(i) does not have any similar item.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In all the other cases, missing values are predicted based on combined approach of user-based and item-based prediction.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raphik" panose="020B0503030202060203" pitchFamily="34" charset="0"/>
              <a:ea typeface="+mn-ea"/>
              <a:cs typeface="+mn-cs"/>
            </a:endParaRP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C9640A-101F-4D12-B3B1-CA14F2DFEE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279311" y="15657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85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442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65" grpId="0"/>
      <p:bldP spid="6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Background pattern&#10;&#10;Description automatically generated">
            <a:extLst>
              <a:ext uri="{FF2B5EF4-FFF2-40B4-BE49-F238E27FC236}">
                <a16:creationId xmlns:a16="http://schemas.microsoft.com/office/drawing/2014/main" id="{9E41C14B-2A4F-4E79-A699-1152AFD78C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990" y="-308741"/>
            <a:ext cx="12252960" cy="7166741"/>
          </a:xfrm>
          <a:prstGeom prst="rect">
            <a:avLst/>
          </a:prstGeom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777A28C-767D-4337-9ACD-B6046BC83B8E}"/>
              </a:ext>
            </a:extLst>
          </p:cNvPr>
          <p:cNvCxnSpPr/>
          <p:nvPr/>
        </p:nvCxnSpPr>
        <p:spPr>
          <a:xfrm>
            <a:off x="1382613" y="6377851"/>
            <a:ext cx="0" cy="28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1D46261-A75A-479F-88D0-39DF36AA3B4F}"/>
              </a:ext>
            </a:extLst>
          </p:cNvPr>
          <p:cNvGrpSpPr/>
          <p:nvPr/>
        </p:nvGrpSpPr>
        <p:grpSpPr>
          <a:xfrm>
            <a:off x="569383" y="55250"/>
            <a:ext cx="11393628" cy="917619"/>
            <a:chOff x="831155" y="807324"/>
            <a:chExt cx="11342652" cy="1016086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C0092E55-9F58-4318-90D3-898F518E2F60}"/>
                </a:ext>
              </a:extLst>
            </p:cNvPr>
            <p:cNvSpPr/>
            <p:nvPr/>
          </p:nvSpPr>
          <p:spPr>
            <a:xfrm>
              <a:off x="1110051" y="877634"/>
              <a:ext cx="11063756" cy="945776"/>
            </a:xfrm>
            <a:prstGeom prst="roundRect">
              <a:avLst>
                <a:gd name="adj" fmla="val 1311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F8F8ACBB-56D2-47BE-92A1-50CC78A9DA9E}"/>
                </a:ext>
              </a:extLst>
            </p:cNvPr>
            <p:cNvSpPr/>
            <p:nvPr/>
          </p:nvSpPr>
          <p:spPr>
            <a:xfrm>
              <a:off x="1110051" y="807324"/>
              <a:ext cx="10923312" cy="923907"/>
            </a:xfrm>
            <a:prstGeom prst="roundRect">
              <a:avLst>
                <a:gd name="adj" fmla="val 1212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>
                <a:defRPr/>
              </a:pPr>
              <a:r>
                <a:rPr lang="en-US" sz="1600" b="1" dirty="0">
                  <a:solidFill>
                    <a:prstClr val="black"/>
                  </a:solidFill>
                  <a:latin typeface="Graphik"/>
                </a:rPr>
                <a:t>Explain how you implement the solution clearly and completely.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raphik"/>
                <a:ea typeface="+mn-ea"/>
                <a:cs typeface="+mn-cs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7B7C47A-162F-4CCA-9AA9-CE807666E49E}"/>
                </a:ext>
              </a:extLst>
            </p:cNvPr>
            <p:cNvSpPr/>
            <p:nvPr/>
          </p:nvSpPr>
          <p:spPr>
            <a:xfrm>
              <a:off x="831155" y="941559"/>
              <a:ext cx="10687436" cy="4089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5" name="Text Placeholder 13">
            <a:extLst>
              <a:ext uri="{FF2B5EF4-FFF2-40B4-BE49-F238E27FC236}">
                <a16:creationId xmlns:a16="http://schemas.microsoft.com/office/drawing/2014/main" id="{BE9794C2-BC28-4B06-B84A-8206AF214941}"/>
              </a:ext>
            </a:extLst>
          </p:cNvPr>
          <p:cNvSpPr txBox="1">
            <a:spLocks/>
          </p:cNvSpPr>
          <p:nvPr/>
        </p:nvSpPr>
        <p:spPr>
          <a:xfrm>
            <a:off x="29644" y="199752"/>
            <a:ext cx="785777" cy="724438"/>
          </a:xfrm>
          <a:prstGeom prst="rect">
            <a:avLst/>
          </a:prstGeom>
          <a:ln w="25400">
            <a:noFill/>
          </a:ln>
        </p:spPr>
        <p:txBody>
          <a:bodyPr vert="horz" lIns="0" tIns="0" rIns="0" bIns="0" rtlCol="0" anchor="ctr" anchorCtr="0">
            <a:normAutofit fontScale="85000" lnSpcReduction="10000"/>
          </a:bodyPr>
          <a:lstStyle>
            <a:defPPr>
              <a:defRPr lang="en-US"/>
            </a:defPPr>
            <a:lvl1pPr marR="0" lvl="0" indent="0" defTabSz="914377" fontAlgn="auto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kumimoji="0" sz="5399" b="1" i="0" u="none" strike="noStrike" cap="none" spc="0" normalizeH="0" baseline="0">
                <a:ln>
                  <a:noFill/>
                </a:ln>
                <a:solidFill>
                  <a:srgbClr val="BD001D"/>
                </a:solidFill>
                <a:effectLst/>
                <a:uLnTx/>
                <a:uFillTx/>
                <a:latin typeface="Arial Black" panose="020B0A04020102020204" pitchFamily="34" charset="0"/>
                <a:cs typeface="Arial" panose="020B0604020202020204" pitchFamily="34" charset="0"/>
              </a:defRPr>
            </a:lvl1pPr>
            <a:lvl2pPr marL="0" indent="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b="0" i="0" cap="none" baseline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2pPr>
            <a:lvl3pPr marL="266700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3pPr>
            <a:lvl4pPr marL="542925" indent="-276225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–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4pPr>
            <a:lvl5pPr marL="809625" indent="-266700" defTabSz="914377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Arial Black" panose="020B0A04020102020204" pitchFamily="34" charset="0"/>
              </a:defRPr>
            </a:lvl5pPr>
            <a:lvl6pPr marL="512750" indent="-173034" defTabSz="914377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/>
            </a:lvl6pPr>
            <a:lvl7pPr marL="0" indent="0" defTabSz="914377">
              <a:lnSpc>
                <a:spcPct val="90000"/>
              </a:lnSpc>
              <a:spcBef>
                <a:spcPts val="800"/>
              </a:spcBef>
              <a:buFont typeface="Arial" panose="020B0604020202020204" pitchFamily="34" charset="0"/>
              <a:buNone/>
              <a:defRPr sz="1200" b="1" cap="all" baseline="0">
                <a:latin typeface="+mj-lt"/>
              </a:defRPr>
            </a:lvl7pPr>
            <a:lvl8pPr marL="0" indent="0" defTabSz="914377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None/>
              <a:defRPr baseline="0"/>
            </a:lvl8pPr>
            <a:lvl9pPr marL="0" indent="0" defTabSz="914377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200"/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5399" b="1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Arial Black" panose="020B0A04020102020204" pitchFamily="34" charset="0"/>
                <a:ea typeface="+mn-ea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0D27B251-C4E4-45B4-8E6D-553CA969A290}"/>
              </a:ext>
            </a:extLst>
          </p:cNvPr>
          <p:cNvSpPr/>
          <p:nvPr/>
        </p:nvSpPr>
        <p:spPr>
          <a:xfrm>
            <a:off x="257711" y="1128664"/>
            <a:ext cx="11705300" cy="5374878"/>
          </a:xfrm>
          <a:prstGeom prst="roundRect">
            <a:avLst>
              <a:gd name="adj" fmla="val 3587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2880" rIns="108000" bIns="91440" rtlCol="0" anchor="t"/>
          <a:lstStyle/>
          <a:p>
            <a:pPr lvl="0">
              <a:defRPr/>
            </a:pPr>
            <a:r>
              <a:rPr lang="en-US" sz="1600" b="1" dirty="0">
                <a:solidFill>
                  <a:prstClr val="black"/>
                </a:solidFill>
                <a:latin typeface="Graphik" panose="020B0503030202060203" pitchFamily="34" charset="0"/>
              </a:rPr>
              <a:t>To implement the solution described in paper I have taken below steps:</a:t>
            </a: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lvl="0"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lvl="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Firstly, I have calculated the Pearson Correlation Coefficient of all pairs of users  in training set and added a correlation significance weighting factor.</a:t>
            </a:r>
          </a:p>
          <a:p>
            <a:pPr marL="342900" lvl="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lvl="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Then, I have calculated the Pearson Correlation Coefficient of all pairs of items in training set and added a correlation significance weighting factor.</a:t>
            </a:r>
          </a:p>
          <a:p>
            <a:pPr marL="342900" lvl="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lvl="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Calculated similar users based on threshold η and stored all similar user ids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similar_user_list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marL="342900" lvl="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Calculated similar Items based on threshold θ and stored all similar item ids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similar_item_list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marL="34290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user (u) has similar user and item (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) does not have similar item, then used user collaborative filtering to predict missing values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imputed_train_ds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 using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similar_user_list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(similar user Ids) preserving the items whose rating is already present.</a:t>
            </a:r>
          </a:p>
          <a:p>
            <a:pPr marL="34290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user (u) does not have similar user and item (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) has similar item, then item collaborative filtering to predict missing values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imputed_train_ds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using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similar_item_list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(similar item Ids) preserving the items whose rating is already present.</a:t>
            </a:r>
          </a:p>
          <a:p>
            <a:pPr marL="34290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user (u) has similar user and item (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) has similar item, then user-item collaborative filtering is used to predict missing values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imputed_train_ds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using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similar_user_list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and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similar_item_list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 preserving the items whose rating is already present.</a:t>
            </a:r>
          </a:p>
          <a:p>
            <a:pPr marL="342900" indent="-342900">
              <a:buFont typeface="+mj-lt"/>
              <a:buAutoNum type="arabicParenR"/>
              <a:defRPr/>
            </a:pPr>
            <a:endParaRPr lang="en-US" sz="1400" dirty="0">
              <a:solidFill>
                <a:prstClr val="black"/>
              </a:solidFill>
              <a:latin typeface="Graphik" panose="020B0503030202060203" pitchFamily="34" charset="0"/>
            </a:endParaRPr>
          </a:p>
          <a:p>
            <a:pPr marL="342900" indent="-342900">
              <a:buFont typeface="+mj-lt"/>
              <a:buAutoNum type="arabicParenR"/>
              <a:defRPr/>
            </a:pP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If user (u) does not have similar user and Item (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) does not similar item, then missing values are not predicted in </a:t>
            </a:r>
            <a:r>
              <a:rPr lang="en-US" sz="1400" dirty="0" err="1">
                <a:solidFill>
                  <a:prstClr val="black"/>
                </a:solidFill>
                <a:latin typeface="Graphik" panose="020B0503030202060203" pitchFamily="34" charset="0"/>
              </a:rPr>
              <a:t>imputed_train_ds</a:t>
            </a:r>
            <a:r>
              <a:rPr lang="en-US" sz="1400" dirty="0">
                <a:solidFill>
                  <a:prstClr val="black"/>
                </a:solidFill>
                <a:latin typeface="Graphik" panose="020B0503030202060203" pitchFamily="34" charset="0"/>
              </a:rPr>
              <a:t>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raphik" panose="020B0503030202060203" pitchFamily="34" charset="0"/>
              <a:ea typeface="+mn-ea"/>
              <a:cs typeface="+mn-cs"/>
            </a:endParaRP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5B26C98-1282-4411-A78B-731863301C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128309" y="13171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72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3371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5" grpId="0"/>
      <p:bldP spid="6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Background pattern&#10;&#10;Description automatically generated">
            <a:extLst>
              <a:ext uri="{FF2B5EF4-FFF2-40B4-BE49-F238E27FC236}">
                <a16:creationId xmlns:a16="http://schemas.microsoft.com/office/drawing/2014/main" id="{FFC259D0-5827-4D3D-87D1-20CE42828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" y="-308741"/>
            <a:ext cx="12252960" cy="71667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BB34C8-3AB2-4DD0-AEAB-91761CC046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071" y="2386012"/>
            <a:ext cx="2799912" cy="20859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0434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867</Words>
  <Application>Microsoft Office PowerPoint</Application>
  <PresentationFormat>Widescreen</PresentationFormat>
  <Paragraphs>73</Paragraphs>
  <Slides>5</Slides>
  <Notes>5</Notes>
  <HiddenSlides>0</HiddenSlides>
  <MMClips>4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  <vt:variant>
        <vt:lpstr>Custom Shows</vt:lpstr>
      </vt:variant>
      <vt:variant>
        <vt:i4>1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CIDFont+F3</vt:lpstr>
      <vt:lpstr>CIDFont+F4</vt:lpstr>
      <vt:lpstr>CIDFont+F5</vt:lpstr>
      <vt:lpstr>CMTI12</vt:lpstr>
      <vt:lpstr>Graphik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Kelkar, Abhay A.</dc:creator>
  <cp:lastModifiedBy>Rahul kumar</cp:lastModifiedBy>
  <cp:revision>40</cp:revision>
  <dcterms:created xsi:type="dcterms:W3CDTF">2021-04-20T16:27:27Z</dcterms:created>
  <dcterms:modified xsi:type="dcterms:W3CDTF">2021-06-13T11:52:48Z</dcterms:modified>
</cp:coreProperties>
</file>

<file path=docProps/thumbnail.jpeg>
</file>